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  <p:sldId id="278" r:id="rId7"/>
    <p:sldId id="283" r:id="rId8"/>
    <p:sldId id="277" r:id="rId9"/>
    <p:sldId id="284" r:id="rId10"/>
    <p:sldId id="279" r:id="rId11"/>
    <p:sldId id="280" r:id="rId12"/>
    <p:sldId id="281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3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9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3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1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0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8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8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0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E9391-3806-4940-B6D3-4B6A20DA3CFE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28E8A-7753-48B6-B917-BED7B66C8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random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Random numbers</a:t>
            </a:r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integers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could multiply, add and type-cast to get a random integer from the random function.  But there are functions in the library to do it for us.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randrange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Takes one to three arguments and returns an integer: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andrange(stop): 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between zero (inclusive)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dirty="0" smtClean="0"/>
              <a:t> (</a:t>
            </a:r>
            <a:r>
              <a:rPr lang="en-US" i="1" dirty="0" smtClean="0"/>
              <a:t>exclusive</a:t>
            </a:r>
            <a:r>
              <a:rPr lang="en-US" dirty="0" smtClean="0"/>
              <a:t>! Not including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andrange(start, stop):  </a:t>
            </a:r>
            <a:r>
              <a:rPr lang="en-US" dirty="0" smtClean="0"/>
              <a:t>[start, stop)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between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dirty="0" smtClean="0"/>
              <a:t> (inclusive)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dirty="0" smtClean="0"/>
              <a:t> (exclusive)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randrange(start, stop, step):  </a:t>
            </a:r>
          </a:p>
          <a:p>
            <a:pPr marL="914400" lvl="2" indent="0">
              <a:buNone/>
            </a:pPr>
            <a:r>
              <a:rPr lang="en-US" dirty="0" smtClean="0"/>
              <a:t>Likewise, but only gives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dirty="0" smtClean="0"/>
              <a:t> plus a multiple of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2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“Give me a random multiple of 10 between 0 and 100 inclusive.”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core = randrange(0, 101, 10)</a:t>
            </a:r>
          </a:p>
          <a:p>
            <a:pPr lvl="1"/>
            <a:r>
              <a:rPr lang="en-US" dirty="0" smtClean="0"/>
              <a:t>What if we had written 100 instead?   100 is not included in the possible results</a:t>
            </a:r>
          </a:p>
          <a:p>
            <a:r>
              <a:rPr lang="en-US" dirty="0" smtClean="0"/>
              <a:t>Also: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(a, b)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Inclusive on both ends! The same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randrange (a, b+1)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Always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has two arguments, no more, no less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Returns numbers in a range starting at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>
                <a:cs typeface="Courier New" panose="02070309020205020404" pitchFamily="49" charset="0"/>
              </a:rPr>
              <a:t>, up to and including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08935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Python can also choose randomly from a list of alternatives: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sacrifice = choice([“time”, “money”, “quality”])</a:t>
            </a:r>
          </a:p>
          <a:p>
            <a:pPr lvl="1"/>
            <a:r>
              <a:rPr lang="en-US" dirty="0" smtClean="0"/>
              <a:t>Must give a </a:t>
            </a:r>
            <a:r>
              <a:rPr lang="en-US" b="1" dirty="0" smtClean="0"/>
              <a:t>list</a:t>
            </a:r>
            <a:r>
              <a:rPr lang="en-US" dirty="0" smtClean="0"/>
              <a:t> of choices, in square brackets.</a:t>
            </a:r>
          </a:p>
          <a:p>
            <a:pPr lvl="2"/>
            <a:r>
              <a:rPr lang="en-US" dirty="0" smtClean="0"/>
              <a:t>Don’t forget the brackets!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choice (“time”, “money”, “quality”) </a:t>
            </a:r>
          </a:p>
          <a:p>
            <a:pPr marL="914400" lvl="2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choice(2) takes 2 positional arguments but four were given</a:t>
            </a:r>
          </a:p>
          <a:p>
            <a:r>
              <a:rPr lang="en-US" dirty="0" smtClean="0"/>
              <a:t>Can give a string as an argument instead: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answer=choice(“ABCD”)</a:t>
            </a:r>
          </a:p>
          <a:p>
            <a:pPr marL="457200" lvl="1" indent="0">
              <a:buNone/>
            </a:pPr>
            <a:r>
              <a:rPr lang="en-US" sz="2000" dirty="0" smtClean="0">
                <a:cs typeface="Courier New" panose="02070309020205020404" pitchFamily="49" charset="0"/>
              </a:rPr>
              <a:t>Returns a random letter from the </a:t>
            </a:r>
            <a:r>
              <a:rPr lang="en-US" sz="2000" dirty="0" smtClean="0">
                <a:cs typeface="Courier New" panose="02070309020205020404" pitchFamily="49" charset="0"/>
              </a:rPr>
              <a:t>string</a:t>
            </a:r>
          </a:p>
          <a:p>
            <a:pPr marL="457200" lvl="1" indent="0">
              <a:buNone/>
            </a:pPr>
            <a:r>
              <a:rPr lang="en-US" sz="2000" dirty="0" smtClean="0">
                <a:cs typeface="Courier New" panose="02070309020205020404" pitchFamily="49" charset="0"/>
              </a:rPr>
              <a:t>Could get the same result with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answer = “ABCD”[randrange(4)]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Seeding the RNG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it’s useful to be able to repeat the program exactly, with the same sequence of random numbers. Why?</a:t>
            </a:r>
          </a:p>
          <a:p>
            <a:r>
              <a:rPr lang="en-US" dirty="0" smtClean="0"/>
              <a:t>Reproducible simulations</a:t>
            </a:r>
          </a:p>
          <a:p>
            <a:r>
              <a:rPr lang="en-US" dirty="0" smtClean="0"/>
              <a:t>Cryptography: client and server might need the same numbers</a:t>
            </a:r>
          </a:p>
          <a:p>
            <a:r>
              <a:rPr lang="en-US" dirty="0" smtClean="0"/>
              <a:t>Testing programs (and games)</a:t>
            </a:r>
          </a:p>
          <a:p>
            <a:r>
              <a:rPr lang="en-US" dirty="0" smtClean="0"/>
              <a:t>We can specify the </a:t>
            </a:r>
            <a:r>
              <a:rPr lang="en-US" b="1" dirty="0" smtClean="0"/>
              <a:t>seed</a:t>
            </a:r>
            <a:r>
              <a:rPr lang="en-US" dirty="0" smtClean="0"/>
              <a:t> for the RNG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seed(42) </a:t>
            </a:r>
            <a:r>
              <a:rPr lang="en-US" dirty="0" smtClean="0"/>
              <a:t>do it ONCE at the beginning of the program</a:t>
            </a:r>
          </a:p>
          <a:p>
            <a:pPr lvl="1"/>
            <a:r>
              <a:rPr lang="en-US" dirty="0" smtClean="0"/>
              <a:t>Now the sequence of numbers will be the same each time the program runs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seed(43) </a:t>
            </a:r>
            <a:r>
              <a:rPr lang="en-US" dirty="0" smtClean="0"/>
              <a:t>gives a completely different random number sequence</a:t>
            </a:r>
          </a:p>
          <a:p>
            <a:pPr lvl="2"/>
            <a:r>
              <a:rPr lang="en-US" dirty="0" smtClean="0"/>
              <a:t>Not necessarily larger numbers (size of seed does not correlate with size of numbers)</a:t>
            </a:r>
          </a:p>
          <a:p>
            <a:r>
              <a:rPr lang="en-US" dirty="0" smtClean="0"/>
              <a:t>What if you never set a seed?</a:t>
            </a:r>
          </a:p>
          <a:p>
            <a:pPr lvl="1"/>
            <a:r>
              <a:rPr lang="en-US" dirty="0" smtClean="0"/>
              <a:t>Python picks one for you, based on the system time</a:t>
            </a:r>
          </a:p>
          <a:p>
            <a:pPr lvl="1"/>
            <a:r>
              <a:rPr lang="en-US" dirty="0" smtClean="0"/>
              <a:t>On some OSes it can use OS randomness instead</a:t>
            </a:r>
          </a:p>
          <a:p>
            <a:r>
              <a:rPr lang="en-US" dirty="0" smtClean="0"/>
              <a:t>Only set the seed ONCE per program!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8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seen some modules or libraries in Python: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</a:t>
            </a:r>
          </a:p>
          <a:p>
            <a:pPr lvl="1"/>
            <a:r>
              <a:rPr lang="en-US" dirty="0" smtClean="0"/>
              <a:t>A library is a collection of pre-written code indented to be re-used.</a:t>
            </a:r>
          </a:p>
          <a:p>
            <a:pPr lvl="1"/>
            <a:r>
              <a:rPr lang="en-US" dirty="0" smtClean="0"/>
              <a:t>Python comes with a couple </a:t>
            </a:r>
            <a:r>
              <a:rPr lang="en-US" i="1" dirty="0" smtClean="0"/>
              <a:t>hundred</a:t>
            </a:r>
            <a:r>
              <a:rPr lang="en-US" dirty="0" smtClean="0"/>
              <a:t> modules</a:t>
            </a:r>
          </a:p>
          <a:p>
            <a:pPr lvl="1"/>
            <a:r>
              <a:rPr lang="en-US" dirty="0" smtClean="0"/>
              <a:t>And there are thousands more third-party modules</a:t>
            </a:r>
          </a:p>
          <a:p>
            <a:pPr lvl="1"/>
            <a:r>
              <a:rPr lang="en-US" dirty="0" smtClean="0"/>
              <a:t>Let’s look at another built-in module: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75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The random module provides functions for generating </a:t>
            </a:r>
            <a:r>
              <a:rPr lang="en-US" b="1" dirty="0" smtClean="0"/>
              <a:t>random numbers</a:t>
            </a:r>
            <a:endParaRPr lang="en-US" dirty="0" smtClean="0"/>
          </a:p>
          <a:p>
            <a:pPr lvl="1"/>
            <a:r>
              <a:rPr lang="en-US" dirty="0" smtClean="0"/>
              <a:t>Computers are </a:t>
            </a:r>
            <a:r>
              <a:rPr lang="en-US" b="1" dirty="0" smtClean="0"/>
              <a:t>deterministic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The same instructions given the same </a:t>
            </a:r>
            <a:r>
              <a:rPr lang="en-US" dirty="0" smtClean="0"/>
              <a:t>data (input) </a:t>
            </a:r>
            <a:r>
              <a:rPr lang="en-US" dirty="0" smtClean="0"/>
              <a:t>yields the same results every time</a:t>
            </a:r>
          </a:p>
          <a:p>
            <a:pPr lvl="2"/>
            <a:r>
              <a:rPr lang="en-US" dirty="0" smtClean="0"/>
              <a:t>Usually this is what we want!</a:t>
            </a:r>
          </a:p>
          <a:p>
            <a:pPr lvl="2"/>
            <a:r>
              <a:rPr lang="en-US" dirty="0" smtClean="0"/>
              <a:t>When would we want a program to do different things every time it’s run?</a:t>
            </a:r>
          </a:p>
          <a:p>
            <a:pPr lvl="3"/>
            <a:r>
              <a:rPr lang="en-US" dirty="0" smtClean="0"/>
              <a:t>Games</a:t>
            </a:r>
          </a:p>
          <a:p>
            <a:pPr lvl="3"/>
            <a:r>
              <a:rPr lang="en-US" dirty="0" smtClean="0"/>
              <a:t>Simulations of the real world:  traffic, weather, galaxies colliding, …</a:t>
            </a:r>
          </a:p>
          <a:p>
            <a:pPr lvl="3"/>
            <a:r>
              <a:rPr lang="en-US" dirty="0" smtClean="0"/>
              <a:t>Cryptography</a:t>
            </a:r>
          </a:p>
          <a:p>
            <a:pPr lvl="1"/>
            <a:r>
              <a:rPr lang="en-US" dirty="0" smtClean="0"/>
              <a:t>For these kinds of problems we want </a:t>
            </a:r>
            <a:r>
              <a:rPr lang="en-US" b="1" dirty="0" smtClean="0"/>
              <a:t>random numbers</a:t>
            </a:r>
            <a:endParaRPr lang="en-US" dirty="0" smtClean="0"/>
          </a:p>
          <a:p>
            <a:pPr lvl="2"/>
            <a:r>
              <a:rPr lang="en-US" dirty="0" smtClean="0"/>
              <a:t>But how can we get real randomness in a deterministic machine?</a:t>
            </a:r>
          </a:p>
          <a:p>
            <a:pPr lvl="2"/>
            <a:r>
              <a:rPr lang="en-US" dirty="0" smtClean="0"/>
              <a:t>There are ways (hooking up a radiation source and look for decays, </a:t>
            </a:r>
            <a:r>
              <a:rPr lang="en-US" dirty="0" smtClean="0"/>
              <a:t>etc. … ) </a:t>
            </a:r>
            <a:r>
              <a:rPr lang="en-US" dirty="0" smtClean="0"/>
              <a:t>but it’s not needed most of the time</a:t>
            </a:r>
          </a:p>
          <a:p>
            <a:pPr lvl="2"/>
            <a:r>
              <a:rPr lang="en-US" b="1" dirty="0" smtClean="0"/>
              <a:t>Pseudorandom </a:t>
            </a:r>
            <a:r>
              <a:rPr lang="en-US" dirty="0" smtClean="0"/>
              <a:t>numbers are usually good enough for our purposes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526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does “random” mean?  </a:t>
            </a:r>
          </a:p>
          <a:p>
            <a:pPr lvl="1"/>
            <a:r>
              <a:rPr lang="en-US" dirty="0" smtClean="0"/>
              <a:t>An even distribution of results</a:t>
            </a:r>
          </a:p>
          <a:p>
            <a:pPr lvl="2"/>
            <a:r>
              <a:rPr lang="en-US" dirty="0" smtClean="0"/>
              <a:t>If we’re rolling a die, we expect 1 about 1/6</a:t>
            </a:r>
            <a:r>
              <a:rPr lang="en-US" baseline="30000" dirty="0" smtClean="0"/>
              <a:t>th</a:t>
            </a:r>
            <a:r>
              <a:rPr lang="en-US" dirty="0" smtClean="0"/>
              <a:t> of the time</a:t>
            </a:r>
          </a:p>
          <a:p>
            <a:pPr lvl="2"/>
            <a:r>
              <a:rPr lang="en-US" dirty="0" smtClean="0"/>
              <a:t>And 2 about 1/6</a:t>
            </a:r>
            <a:r>
              <a:rPr lang="en-US" baseline="30000" dirty="0" smtClean="0"/>
              <a:t>th</a:t>
            </a:r>
            <a:r>
              <a:rPr lang="en-US" dirty="0" smtClean="0"/>
              <a:t> of the time, 3 about 1/6</a:t>
            </a:r>
            <a:r>
              <a:rPr lang="en-US" baseline="30000" dirty="0" smtClean="0"/>
              <a:t>th</a:t>
            </a:r>
            <a:r>
              <a:rPr lang="en-US" dirty="0" smtClean="0"/>
              <a:t> …</a:t>
            </a:r>
          </a:p>
          <a:p>
            <a:pPr lvl="2"/>
            <a:r>
              <a:rPr lang="en-US" b="1" dirty="0" smtClean="0"/>
              <a:t>Uniform distribution</a:t>
            </a:r>
            <a:r>
              <a:rPr lang="en-US" dirty="0" smtClean="0"/>
              <a:t>: each possibility is equally likely</a:t>
            </a:r>
          </a:p>
          <a:p>
            <a:pPr lvl="2"/>
            <a:r>
              <a:rPr lang="en-US" dirty="0" smtClean="0"/>
              <a:t>This does NOT mean exactly uniform results!</a:t>
            </a:r>
          </a:p>
          <a:p>
            <a:pPr lvl="3"/>
            <a:r>
              <a:rPr lang="en-US" dirty="0" smtClean="0"/>
              <a:t>If you roll a die six times,  you will get some number twice</a:t>
            </a:r>
          </a:p>
          <a:p>
            <a:pPr lvl="2"/>
            <a:r>
              <a:rPr lang="en-US" dirty="0" smtClean="0"/>
              <a:t>What it means is that </a:t>
            </a:r>
            <a:r>
              <a:rPr lang="en-US" b="1" dirty="0" smtClean="0"/>
              <a:t>over a large number of tests</a:t>
            </a:r>
            <a:r>
              <a:rPr lang="en-US" dirty="0" smtClean="0"/>
              <a:t>, the distribution gets closer to 1/6</a:t>
            </a:r>
            <a:r>
              <a:rPr lang="en-US" baseline="30000" dirty="0" smtClean="0"/>
              <a:t>th</a:t>
            </a:r>
            <a:r>
              <a:rPr lang="en-US" dirty="0" smtClean="0"/>
              <a:t> each</a:t>
            </a:r>
          </a:p>
          <a:p>
            <a:pPr lvl="1"/>
            <a:r>
              <a:rPr lang="en-US" dirty="0" smtClean="0"/>
              <a:t>An even distribution isn’t enough to be “random”</a:t>
            </a:r>
          </a:p>
          <a:p>
            <a:pPr lvl="2"/>
            <a:r>
              <a:rPr lang="en-US" dirty="0" smtClean="0"/>
              <a:t>What if the die always rolled 1,2,3,4,5,6, 1,2,3,4,5,6,… in that order?</a:t>
            </a:r>
          </a:p>
          <a:p>
            <a:pPr lvl="2"/>
            <a:r>
              <a:rPr lang="en-US" dirty="0" smtClean="0"/>
              <a:t>Random numbers should be </a:t>
            </a:r>
            <a:r>
              <a:rPr lang="en-US" b="1" dirty="0" smtClean="0"/>
              <a:t>unpredictable</a:t>
            </a:r>
            <a:endParaRPr lang="en-US" dirty="0" smtClean="0"/>
          </a:p>
          <a:p>
            <a:pPr lvl="2"/>
            <a:r>
              <a:rPr lang="en-US" dirty="0" smtClean="0"/>
              <a:t>Specifically seeing several numbers in the series should not let us guess the next one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3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Pseudorandom</a:t>
            </a:r>
            <a:r>
              <a:rPr lang="en-US" dirty="0" smtClean="0"/>
              <a:t> numbers use a deterministic algorithm (a </a:t>
            </a:r>
            <a:r>
              <a:rPr lang="en-US" b="1" dirty="0" smtClean="0"/>
              <a:t>random number generator, </a:t>
            </a:r>
            <a:r>
              <a:rPr lang="en-US" dirty="0" smtClean="0"/>
              <a:t>RNG) to generate numbers that appear to be random:</a:t>
            </a:r>
          </a:p>
          <a:p>
            <a:pPr lvl="1"/>
            <a:r>
              <a:rPr lang="en-US" dirty="0" smtClean="0"/>
              <a:t>Approximately uniform</a:t>
            </a:r>
          </a:p>
          <a:p>
            <a:pPr lvl="1"/>
            <a:r>
              <a:rPr lang="en-US" dirty="0" smtClean="0"/>
              <a:t>Hard to predict (but theoretically not impossible)</a:t>
            </a:r>
          </a:p>
          <a:p>
            <a:pPr lvl="2"/>
            <a:r>
              <a:rPr lang="en-US" dirty="0" smtClean="0"/>
              <a:t>ALL RNGs will repeat eventually, a good one does not for a very long time</a:t>
            </a:r>
          </a:p>
          <a:p>
            <a:pPr lvl="1"/>
            <a:r>
              <a:rPr lang="en-US" dirty="0" smtClean="0"/>
              <a:t>A lot of research has gone (and goes) into RNGs</a:t>
            </a:r>
          </a:p>
          <a:p>
            <a:pPr lvl="2"/>
            <a:r>
              <a:rPr lang="en-US" dirty="0" smtClean="0"/>
              <a:t>Linear congruential, alternating shift generator, </a:t>
            </a:r>
            <a:r>
              <a:rPr lang="en-US" dirty="0" err="1" smtClean="0"/>
              <a:t>Mersenne</a:t>
            </a:r>
            <a:r>
              <a:rPr lang="en-US" dirty="0" smtClean="0"/>
              <a:t> twister, …</a:t>
            </a:r>
          </a:p>
          <a:p>
            <a:pPr lvl="2"/>
            <a:r>
              <a:rPr lang="en-US" i="1" dirty="0" smtClean="0"/>
              <a:t>The Art of Computer Programming</a:t>
            </a:r>
            <a:r>
              <a:rPr lang="en-US" dirty="0" smtClean="0"/>
              <a:t> spends half a book on RNGs.</a:t>
            </a:r>
          </a:p>
          <a:p>
            <a:pPr lvl="2"/>
            <a:r>
              <a:rPr lang="en-US" dirty="0" smtClean="0"/>
              <a:t>Why so much research?  They are very important for security!</a:t>
            </a:r>
          </a:p>
          <a:p>
            <a:pPr lvl="3"/>
            <a:r>
              <a:rPr lang="en-US" dirty="0" smtClean="0"/>
              <a:t>Cryptograph uses random numbers for </a:t>
            </a:r>
            <a:r>
              <a:rPr lang="en-US" b="1" dirty="0" smtClean="0"/>
              <a:t>session keys </a:t>
            </a:r>
            <a:r>
              <a:rPr lang="en-US" dirty="0" smtClean="0"/>
              <a:t>(like automatically generated one-time passwords)</a:t>
            </a:r>
          </a:p>
          <a:p>
            <a:pPr lvl="3"/>
            <a:r>
              <a:rPr lang="en-US" dirty="0" smtClean="0"/>
              <a:t>If someone could predict the output of the RNG, they could predict the key and break in!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7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involves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Randomness involves information or the lack of it</a:t>
            </a:r>
          </a:p>
          <a:p>
            <a:r>
              <a:rPr lang="en-US" dirty="0" smtClean="0"/>
              <a:t>Imagine you are standing at the top of a 50-story building.</a:t>
            </a:r>
          </a:p>
          <a:p>
            <a:r>
              <a:rPr lang="en-US" dirty="0" smtClean="0"/>
              <a:t>If someone asked you to predict what the traffic at ground-level would be, “when will the next car come around the corner?” you would be in a good position to make a prediction because you can see the streets for a long way</a:t>
            </a:r>
          </a:p>
          <a:p>
            <a:r>
              <a:rPr lang="en-US" dirty="0" smtClean="0"/>
              <a:t>If you were standing at ground level next to the same building, you have much less information and you could not make a very good prediction about the traffic</a:t>
            </a:r>
          </a:p>
          <a:p>
            <a:r>
              <a:rPr lang="en-US" dirty="0" smtClean="0"/>
              <a:t>With </a:t>
            </a:r>
            <a:r>
              <a:rPr lang="en-US" b="1" dirty="0" smtClean="0"/>
              <a:t>more</a:t>
            </a:r>
            <a:r>
              <a:rPr lang="en-US" dirty="0" smtClean="0"/>
              <a:t> information, things are </a:t>
            </a:r>
            <a:r>
              <a:rPr lang="en-US" b="1" dirty="0" smtClean="0"/>
              <a:t>less</a:t>
            </a:r>
            <a:r>
              <a:rPr lang="en-US" dirty="0" smtClean="0"/>
              <a:t> random; with </a:t>
            </a:r>
            <a:r>
              <a:rPr lang="en-US" b="1" dirty="0" smtClean="0"/>
              <a:t>less</a:t>
            </a:r>
            <a:r>
              <a:rPr lang="en-US" dirty="0" smtClean="0"/>
              <a:t> information, things seem </a:t>
            </a:r>
            <a:r>
              <a:rPr lang="en-US" b="1" dirty="0" smtClean="0"/>
              <a:t>more</a:t>
            </a:r>
            <a:r>
              <a:rPr lang="en-US" dirty="0" smtClean="0"/>
              <a:t> random</a:t>
            </a:r>
          </a:p>
          <a:p>
            <a:r>
              <a:rPr lang="en-US" dirty="0" smtClean="0"/>
              <a:t>That’s why the RNG numbers are called </a:t>
            </a:r>
            <a:r>
              <a:rPr lang="en-US" b="1" dirty="0" smtClean="0"/>
              <a:t>pseudo</a:t>
            </a:r>
            <a:r>
              <a:rPr lang="en-US" dirty="0"/>
              <a:t>.</a:t>
            </a:r>
            <a:r>
              <a:rPr lang="en-US" dirty="0" smtClean="0"/>
              <a:t> With enough information, i.e. the RNG algorithm used and the </a:t>
            </a:r>
            <a:r>
              <a:rPr lang="en-US" b="1" dirty="0" smtClean="0"/>
              <a:t>seed</a:t>
            </a:r>
            <a:r>
              <a:rPr lang="en-US" dirty="0" smtClean="0"/>
              <a:t>, you could calculate the numbers just like the computer does.  The numbers ARE predictable in that </a:t>
            </a:r>
            <a:r>
              <a:rPr lang="en-US" dirty="0" smtClean="0"/>
              <a:t>sense. </a:t>
            </a:r>
            <a:r>
              <a:rPr lang="en-US" dirty="0" smtClean="0"/>
              <a:t>Since we don’t usually have that info (or want to do that), the numbers seem random to us!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9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good RNG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a “good” random number generator?</a:t>
            </a:r>
          </a:p>
          <a:p>
            <a:pPr lvl="1"/>
            <a:r>
              <a:rPr lang="en-US" dirty="0" smtClean="0"/>
              <a:t>The same features we mentioned earlier – uniform distribution, being unpredictable</a:t>
            </a:r>
          </a:p>
          <a:p>
            <a:pPr lvl="1"/>
            <a:r>
              <a:rPr lang="en-US" dirty="0" smtClean="0"/>
              <a:t>It must be quick to calculate – a typical game would use millions of them</a:t>
            </a:r>
          </a:p>
          <a:p>
            <a:pPr lvl="2"/>
            <a:r>
              <a:rPr lang="en-US" dirty="0" smtClean="0"/>
              <a:t>Most of them use integer arithmetic because it’s faster than floating point</a:t>
            </a:r>
          </a:p>
          <a:p>
            <a:pPr lvl="1"/>
            <a:r>
              <a:rPr lang="en-US" dirty="0" smtClean="0"/>
              <a:t>It must have a long cycle before it repeats</a:t>
            </a:r>
          </a:p>
          <a:p>
            <a:pPr lvl="2"/>
            <a:r>
              <a:rPr lang="en-US" dirty="0" smtClean="0"/>
              <a:t>EVERY RNG will eventually repeat if run long enough, but if the cycle is a few million numbers, it will seem “unpredictable” for most humans</a:t>
            </a:r>
          </a:p>
          <a:p>
            <a:pPr lvl="3"/>
            <a:r>
              <a:rPr lang="en-US" dirty="0" smtClean="0"/>
              <a:t>Why will it repeat?  Imagine you had a “perfect” RNG which would generate every possible number the computer could represent (in no predictable order).  That’s a finite number of numbers.  What if you asked for </a:t>
            </a:r>
            <a:r>
              <a:rPr lang="en-US" b="1" dirty="0" smtClean="0"/>
              <a:t>another</a:t>
            </a:r>
            <a:r>
              <a:rPr lang="en-US" dirty="0" smtClean="0"/>
              <a:t> </a:t>
            </a:r>
            <a:r>
              <a:rPr lang="en-US" dirty="0" smtClean="0"/>
              <a:t>random number after it had done that?  It HAS to give you a number it has already given before</a:t>
            </a:r>
            <a:r>
              <a:rPr lang="en-US" dirty="0" smtClean="0"/>
              <a:t>!  It has no others to give.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2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Python’s random number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Python’s random number generator is in the random library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mport random </a:t>
            </a:r>
            <a:r>
              <a:rPr lang="en-US" dirty="0" smtClean="0">
                <a:cs typeface="Courier New" panose="02070309020205020404" pitchFamily="49" charset="0"/>
              </a:rPr>
              <a:t>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from random import *</a:t>
            </a:r>
          </a:p>
          <a:p>
            <a:r>
              <a:rPr lang="en-US" dirty="0" smtClean="0"/>
              <a:t>There are several functions in the library.</a:t>
            </a:r>
          </a:p>
          <a:p>
            <a:pPr lvl="1"/>
            <a:r>
              <a:rPr lang="en-US" dirty="0" smtClean="0">
                <a:hlinkClick r:id="rId2"/>
              </a:rPr>
              <a:t>https://docs.python.org/3/library/random.html</a:t>
            </a:r>
            <a:endParaRPr lang="en-US" dirty="0" smtClean="0"/>
          </a:p>
          <a:p>
            <a:pPr lvl="1"/>
            <a:r>
              <a:rPr lang="en-US" dirty="0" smtClean="0"/>
              <a:t>Note the big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warning!  This RNG should not be used for critical applications like banking!</a:t>
            </a:r>
          </a:p>
          <a:p>
            <a:r>
              <a:rPr lang="en-US" dirty="0" smtClean="0"/>
              <a:t>The simplest function is random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hance = random()</a:t>
            </a:r>
          </a:p>
          <a:p>
            <a:pPr lvl="1"/>
            <a:r>
              <a:rPr lang="en-US" dirty="0" smtClean="0"/>
              <a:t>Gives a random floating point number in the range [0.0, 1.0)</a:t>
            </a:r>
          </a:p>
          <a:p>
            <a:pPr lvl="2"/>
            <a:r>
              <a:rPr lang="en-US" dirty="0" smtClean="0"/>
              <a:t>Notation: including 0.0, not including 1.0</a:t>
            </a:r>
          </a:p>
          <a:p>
            <a:pPr lvl="1"/>
            <a:r>
              <a:rPr lang="en-US" dirty="0" smtClean="0"/>
              <a:t>Useful for probabilities, 1 means “will happen”, 0 means “will not happen”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random() &lt; 0.7:  # 70% chance to be True</a:t>
            </a:r>
          </a:p>
          <a:p>
            <a:r>
              <a:rPr lang="en-US" dirty="0" smtClean="0"/>
              <a:t>What if we want a random float in another range?</a:t>
            </a:r>
          </a:p>
          <a:p>
            <a:pPr lvl="1"/>
            <a:r>
              <a:rPr lang="en-US" dirty="0" smtClean="0"/>
              <a:t>You could multiply and add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= 90.0 * random() + 10.0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the range of this variable is [10.0, 100.0)</a:t>
            </a:r>
          </a:p>
        </p:txBody>
      </p:sp>
    </p:spTree>
    <p:extLst>
      <p:ext uri="{BB962C8B-B14F-4D97-AF65-F5344CB8AC3E}">
        <p14:creationId xmlns:p14="http://schemas.microsoft.com/office/powerpoint/2010/main" val="306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random()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want the program to print out a greeting</a:t>
            </a:r>
          </a:p>
          <a:p>
            <a:r>
              <a:rPr lang="en-US" dirty="0" smtClean="0"/>
              <a:t>30% of the time it should be “hi!”</a:t>
            </a:r>
          </a:p>
          <a:p>
            <a:r>
              <a:rPr lang="en-US" dirty="0" smtClean="0"/>
              <a:t>20% of the time it should be “hello”</a:t>
            </a:r>
          </a:p>
          <a:p>
            <a:r>
              <a:rPr lang="en-US" dirty="0" smtClean="0"/>
              <a:t>And 50% of the time it should be “How are you?”</a:t>
            </a:r>
          </a:p>
          <a:p>
            <a:r>
              <a:rPr lang="en-US" dirty="0" err="1" smtClean="0"/>
              <a:t>rnd</a:t>
            </a:r>
            <a:r>
              <a:rPr lang="en-US" dirty="0" smtClean="0"/>
              <a:t>  = random()  # gives a float number between 0 and 1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rnd</a:t>
            </a:r>
            <a:r>
              <a:rPr lang="en-US" dirty="0" smtClean="0"/>
              <a:t> &lt;= 0.3: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print(“hi!”)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elif </a:t>
            </a:r>
            <a:r>
              <a:rPr lang="en-US" dirty="0" err="1" smtClean="0"/>
              <a:t>rnd</a:t>
            </a:r>
            <a:r>
              <a:rPr lang="en-US" dirty="0" smtClean="0"/>
              <a:t> &lt;= 0.5:    #between 0.3 and 0.5, a space of 0.2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print(“hello”)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else: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	print(“How are you?”)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</TotalTime>
  <Words>1264</Words>
  <Application>Microsoft Office PowerPoint</Application>
  <PresentationFormat>Widescreen</PresentationFormat>
  <Paragraphs>133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CS 115 Lecture </vt:lpstr>
      <vt:lpstr>Random numbers</vt:lpstr>
      <vt:lpstr>Randomness</vt:lpstr>
      <vt:lpstr>Randomness</vt:lpstr>
      <vt:lpstr>Pseudorandom numbers</vt:lpstr>
      <vt:lpstr>Randomness involves information </vt:lpstr>
      <vt:lpstr>A good RNG</vt:lpstr>
      <vt:lpstr>Using Python’s random number library</vt:lpstr>
      <vt:lpstr>Using random()</vt:lpstr>
      <vt:lpstr>Random integers </vt:lpstr>
      <vt:lpstr>Random integers</vt:lpstr>
      <vt:lpstr>Random choice</vt:lpstr>
      <vt:lpstr>Seeding the RNG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Debby</dc:creator>
  <cp:lastModifiedBy>Debby</cp:lastModifiedBy>
  <cp:revision>56</cp:revision>
  <dcterms:created xsi:type="dcterms:W3CDTF">2016-02-19T16:27:02Z</dcterms:created>
  <dcterms:modified xsi:type="dcterms:W3CDTF">2018-08-07T01:58:11Z</dcterms:modified>
</cp:coreProperties>
</file>